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289" r:id="rId4"/>
    <p:sldId id="290" r:id="rId5"/>
    <p:sldId id="274" r:id="rId6"/>
    <p:sldId id="291" r:id="rId7"/>
    <p:sldId id="264" r:id="rId8"/>
    <p:sldId id="258" r:id="rId9"/>
    <p:sldId id="278" r:id="rId10"/>
    <p:sldId id="279" r:id="rId11"/>
    <p:sldId id="292" r:id="rId12"/>
    <p:sldId id="293" r:id="rId13"/>
    <p:sldId id="282" r:id="rId14"/>
    <p:sldId id="294" r:id="rId15"/>
    <p:sldId id="283" r:id="rId16"/>
    <p:sldId id="284" r:id="rId17"/>
    <p:sldId id="285" r:id="rId18"/>
    <p:sldId id="286" r:id="rId19"/>
    <p:sldId id="296" r:id="rId20"/>
    <p:sldId id="29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87167" autoAdjust="0"/>
  </p:normalViewPr>
  <p:slideViewPr>
    <p:cSldViewPr>
      <p:cViewPr varScale="1">
        <p:scale>
          <a:sx n="64" d="100"/>
          <a:sy n="64" d="100"/>
        </p:scale>
        <p:origin x="-12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7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8000D-D635-4DC3-A8CF-93217CD702B2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7FAEC-A5AB-41CD-9C6E-A4031713A3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as x-one, x-two,</a:t>
            </a:r>
            <a:r>
              <a:rPr lang="en-US" baseline="0" dirty="0" smtClean="0"/>
              <a:t> x-three, etc...</a:t>
            </a:r>
          </a:p>
          <a:p>
            <a:r>
              <a:rPr lang="en-US" baseline="0" dirty="0" smtClean="0"/>
              <a:t>N is ??? The total number of data points.... So x4 is the 4</a:t>
            </a:r>
            <a:r>
              <a:rPr lang="en-US" baseline="30000" dirty="0" smtClean="0"/>
              <a:t>th</a:t>
            </a:r>
            <a:r>
              <a:rPr lang="en-US" baseline="0" dirty="0" smtClean="0"/>
              <a:t> observation or data point.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the Midpoint</a:t>
            </a:r>
            <a:r>
              <a:rPr lang="en-US" baseline="0" dirty="0" smtClean="0"/>
              <a:t> </a:t>
            </a:r>
            <a:r>
              <a:rPr lang="en-US" dirty="0" smtClean="0"/>
              <a:t> determined</a:t>
            </a:r>
            <a:r>
              <a:rPr lang="en-US" baseline="0" dirty="0" smtClean="0"/>
              <a:t> from for each class interval group.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First compute the frequency times the midpoint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</a:t>
            </a:r>
            <a:r>
              <a:rPr lang="en-US" baseline="0" dirty="0" smtClean="0"/>
              <a:t> compute the n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compute the Sum of the frequency times the midpoint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Finally compute the mean for the grouped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 we have seen, sometime the mean of the values cannot be represented accurately by our original formula of </a:t>
            </a:r>
            <a:r>
              <a:rPr lang="el-GR" dirty="0" smtClean="0"/>
              <a:t>Σ</a:t>
            </a:r>
            <a:r>
              <a:rPr lang="en-US" dirty="0" smtClean="0"/>
              <a:t>X/n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example</a:t>
            </a:r>
            <a:r>
              <a:rPr lang="en-US" baseline="0" dirty="0" smtClean="0"/>
              <a:t> you are most familiar with is college GPA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Each of your classes is weighted by the credit hours, instead of treating each class equally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GPA</a:t>
            </a:r>
            <a:r>
              <a:rPr lang="en-US" baseline="0" dirty="0" smtClean="0"/>
              <a:t> is found using this formula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compute the Sum</a:t>
            </a:r>
            <a:r>
              <a:rPr lang="en-US" baseline="0" dirty="0" smtClean="0"/>
              <a:t> of the weights (i.e. credit hours).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compute the Sum of the weight times value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mean of the weighted data is 2.7  The GPA for this individual is 2.7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indicates that we should add together all of the numbers of an observation</a:t>
            </a:r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ΣX  - Add all values</a:t>
            </a:r>
          </a:p>
          <a:p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– First, square all values, then sum</a:t>
            </a:r>
          </a:p>
          <a:p>
            <a:r>
              <a:rPr lang="en-US" dirty="0" smtClean="0"/>
              <a:t>(</a:t>
            </a:r>
            <a:r>
              <a:rPr lang="el-GR" dirty="0" smtClean="0"/>
              <a:t>Σ</a:t>
            </a:r>
            <a:r>
              <a:rPr lang="en-US" dirty="0" smtClean="0"/>
              <a:t>X)</a:t>
            </a:r>
            <a:r>
              <a:rPr lang="en-US" baseline="30000" dirty="0" smtClean="0"/>
              <a:t>2</a:t>
            </a:r>
            <a:r>
              <a:rPr lang="en-US" dirty="0" smtClean="0"/>
              <a:t>  - First, sum all values, then square the  sum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ΣX  - Add all values</a:t>
            </a:r>
          </a:p>
          <a:p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– First, square all values, then sum</a:t>
            </a:r>
          </a:p>
          <a:p>
            <a:r>
              <a:rPr lang="en-US" dirty="0" smtClean="0"/>
              <a:t>(</a:t>
            </a:r>
            <a:r>
              <a:rPr lang="el-GR" dirty="0" smtClean="0"/>
              <a:t>Σ</a:t>
            </a:r>
            <a:r>
              <a:rPr lang="en-US" dirty="0" smtClean="0"/>
              <a:t>X)</a:t>
            </a:r>
            <a:r>
              <a:rPr lang="en-US" baseline="30000" dirty="0" smtClean="0"/>
              <a:t>2</a:t>
            </a:r>
            <a:r>
              <a:rPr lang="en-US" dirty="0" smtClean="0"/>
              <a:t>  - First, sum all values, then square the  sum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look into 3 of these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F37305-6ED6-4D40-BF48-D8FDD327F74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needed, we</a:t>
            </a:r>
            <a:r>
              <a:rPr lang="en-US" baseline="0" dirty="0" smtClean="0"/>
              <a:t> would follow the </a:t>
            </a:r>
            <a:r>
              <a:rPr lang="en-US" dirty="0" smtClean="0"/>
              <a:t>general rule of thumb and round the mean value to one more decimal place than the original data 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baseline="0" dirty="0" smtClean="0"/>
              <a:t>As we stated, the Mean can be influenced by extreme values.  Find the average of this group of values, rounding to </a:t>
            </a:r>
            <a:r>
              <a:rPr lang="en-US" baseline="0" dirty="0" smtClean="0"/>
              <a:t>2 </a:t>
            </a:r>
            <a:r>
              <a:rPr lang="en-US" baseline="0" dirty="0" smtClean="0"/>
              <a:t>decimal place</a:t>
            </a:r>
          </a:p>
          <a:p>
            <a:endParaRPr lang="en-US" baseline="0" dirty="0" smtClean="0"/>
          </a:p>
          <a:p>
            <a:r>
              <a:rPr lang="en-US" i="0" dirty="0" smtClean="0"/>
              <a:t>5, 7, 3, 8, 7, 15</a:t>
            </a:r>
            <a:endParaRPr lang="en-US" i="0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One single value raised the mean hours of study by 1.5 hours. This value of 15 is not representative of the rest of the values.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Researchers often choose to remove outliers through a statistical process that we may have time to look at toward the end of the semester.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7FAEC-A5AB-41CD-9C6E-A4031713A38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B119D-DA45-470F-9532-2BC9A4A339A6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17FD9-C135-4731-9389-D33E5D611C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55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Numerical Measures of Central Tendency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an equation…the mean is</a:t>
            </a:r>
          </a:p>
          <a:p>
            <a:endParaRPr lang="en-US" dirty="0" smtClean="0"/>
          </a:p>
        </p:txBody>
      </p:sp>
      <p:graphicFrame>
        <p:nvGraphicFramePr>
          <p:cNvPr id="86023" name="Object 3"/>
          <p:cNvGraphicFramePr>
            <a:graphicFrameLocks noChangeAspect="1"/>
          </p:cNvGraphicFramePr>
          <p:nvPr/>
        </p:nvGraphicFramePr>
        <p:xfrm>
          <a:off x="3962400" y="5562600"/>
          <a:ext cx="4724400" cy="900113"/>
        </p:xfrm>
        <a:graphic>
          <a:graphicData uri="http://schemas.openxmlformats.org/presentationml/2006/ole">
            <p:oleObj spid="_x0000_s4098" name="Equation" r:id="rId4" imgW="1866090" imgH="393529" progId="">
              <p:embed/>
            </p:oleObj>
          </a:graphicData>
        </a:graphic>
      </p:graphicFrame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1219200" y="5562600"/>
            <a:ext cx="259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This could be written as:</a:t>
            </a:r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1143000" y="5486400"/>
            <a:ext cx="7543800" cy="1066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295400" y="2743200"/>
          <a:ext cx="2256865" cy="1447800"/>
        </p:xfrm>
        <a:graphic>
          <a:graphicData uri="http://schemas.openxmlformats.org/presentationml/2006/ole">
            <p:oleObj spid="_x0000_s4099" name="Equation" r:id="rId5" imgW="672808" imgH="431613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648200" y="2590800"/>
          <a:ext cx="2374900" cy="1614932"/>
        </p:xfrm>
        <a:graphic>
          <a:graphicData uri="http://schemas.openxmlformats.org/presentationml/2006/ole">
            <p:oleObj spid="_x0000_s4100" name="Equation" r:id="rId6" imgW="634725" imgH="431613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00200" y="47244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Mean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472440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Population Mean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Examples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set is: </a:t>
            </a:r>
            <a:r>
              <a:rPr lang="en-US" i="1" dirty="0" smtClean="0"/>
              <a:t>5, 7, 3, 8, 7</a:t>
            </a:r>
          </a:p>
          <a:p>
            <a:pPr>
              <a:buNone/>
            </a:pPr>
            <a:r>
              <a:rPr lang="en-US" dirty="0" smtClean="0"/>
              <a:t>What is the       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Σx</a:t>
            </a:r>
            <a:r>
              <a:rPr lang="en-US" dirty="0" smtClean="0"/>
              <a:t>  </a:t>
            </a:r>
            <a:r>
              <a:rPr lang="en-US" dirty="0" smtClean="0"/>
              <a:t>= </a:t>
            </a:r>
            <a:r>
              <a:rPr lang="en-US" i="1" dirty="0" smtClean="0"/>
              <a:t>5 + 7 + 3 + 8 + 7 = 30</a:t>
            </a:r>
            <a:endParaRPr lang="en-US" dirty="0" smtClean="0"/>
          </a:p>
          <a:p>
            <a:r>
              <a:rPr lang="en-US" dirty="0" smtClean="0"/>
              <a:t>n = 5</a:t>
            </a:r>
          </a:p>
          <a:p>
            <a:r>
              <a:rPr lang="en-US" dirty="0" smtClean="0"/>
              <a:t>    = </a:t>
            </a:r>
            <a:r>
              <a:rPr lang="en-US" dirty="0" err="1" smtClean="0"/>
              <a:t>Σx</a:t>
            </a:r>
            <a:r>
              <a:rPr lang="en-US" dirty="0" smtClean="0"/>
              <a:t>/n </a:t>
            </a:r>
            <a:r>
              <a:rPr lang="en-US" dirty="0" smtClean="0"/>
              <a:t>= 30/5 = 6</a:t>
            </a:r>
          </a:p>
          <a:p>
            <a:r>
              <a:rPr lang="en-US" dirty="0" smtClean="0"/>
              <a:t>      = 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927100" y="5181600"/>
          <a:ext cx="368300" cy="419100"/>
        </p:xfrm>
        <a:graphic>
          <a:graphicData uri="http://schemas.openxmlformats.org/presentationml/2006/ole">
            <p:oleObj spid="_x0000_s11268" name="Equation" r:id="rId4" imgW="177480" imgH="203040" progId="Equation.3">
              <p:embed/>
            </p:oleObj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850900" y="4610100"/>
          <a:ext cx="368300" cy="419100"/>
        </p:xfrm>
        <a:graphic>
          <a:graphicData uri="http://schemas.openxmlformats.org/presentationml/2006/ole">
            <p:oleObj spid="_x0000_s11270" name="Equation" r:id="rId5" imgW="177480" imgH="203040" progId="Equation.3">
              <p:embed/>
            </p:oleObj>
          </a:graphicData>
        </a:graphic>
      </p:graphicFrame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2603500" y="2209800"/>
          <a:ext cx="368300" cy="419100"/>
        </p:xfrm>
        <a:graphic>
          <a:graphicData uri="http://schemas.openxmlformats.org/presentationml/2006/ole">
            <p:oleObj spid="_x0000_s11272" name="Equation" r:id="rId6" imgW="177569" imgH="20293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Examples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set is: </a:t>
            </a:r>
            <a:r>
              <a:rPr lang="en-US" i="1" dirty="0" smtClean="0"/>
              <a:t>5, 7, 3, 8, 7, 15</a:t>
            </a:r>
          </a:p>
          <a:p>
            <a:pPr>
              <a:buNone/>
            </a:pPr>
            <a:r>
              <a:rPr lang="en-US" dirty="0" smtClean="0"/>
              <a:t>What is the       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ΣX  = </a:t>
            </a:r>
            <a:r>
              <a:rPr lang="en-US" i="1" dirty="0" smtClean="0"/>
              <a:t>5 + 7 + 3 + 8 + 7 + 15= 45</a:t>
            </a:r>
            <a:endParaRPr lang="en-US" dirty="0" smtClean="0"/>
          </a:p>
          <a:p>
            <a:r>
              <a:rPr lang="en-US" dirty="0" smtClean="0"/>
              <a:t>n = 6</a:t>
            </a:r>
          </a:p>
          <a:p>
            <a:r>
              <a:rPr lang="en-US" dirty="0" smtClean="0"/>
              <a:t>    = ΣX/n = 45/6 = 7.5</a:t>
            </a:r>
          </a:p>
          <a:p>
            <a:r>
              <a:rPr lang="en-US" dirty="0" smtClean="0"/>
              <a:t>      = </a:t>
            </a:r>
            <a:r>
              <a:rPr lang="en-US" dirty="0" smtClean="0"/>
              <a:t>7.5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603500" y="2209800"/>
          <a:ext cx="368300" cy="419100"/>
        </p:xfrm>
        <a:graphic>
          <a:graphicData uri="http://schemas.openxmlformats.org/presentationml/2006/ole">
            <p:oleObj spid="_x0000_s12290" name="Equation" r:id="rId4" imgW="177569" imgH="202936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927100" y="5181600"/>
          <a:ext cx="368300" cy="419100"/>
        </p:xfrm>
        <a:graphic>
          <a:graphicData uri="http://schemas.openxmlformats.org/presentationml/2006/ole">
            <p:oleObj spid="_x0000_s12291" name="Equation" r:id="rId5" imgW="177569" imgH="202936" progId="Equation.3">
              <p:embed/>
            </p:oleObj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850900" y="4610100"/>
          <a:ext cx="368300" cy="419100"/>
        </p:xfrm>
        <a:graphic>
          <a:graphicData uri="http://schemas.openxmlformats.org/presentationml/2006/ole">
            <p:oleObj spid="_x0000_s12292" name="Equation" r:id="rId6" imgW="177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Mean for Grouped Data</a:t>
            </a:r>
          </a:p>
        </p:txBody>
      </p:sp>
      <p:sp>
        <p:nvSpPr>
          <p:cNvPr id="1126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When our data is grouped or is formatted in a frequency table, we can use a separate formula for calculating the mean: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i="1" smtClean="0"/>
              <a:t>f</a:t>
            </a:r>
            <a:r>
              <a:rPr lang="en-US" smtClean="0"/>
              <a:t> is equal to the frequency of the class</a:t>
            </a:r>
          </a:p>
          <a:p>
            <a:r>
              <a:rPr lang="en-US" i="1" smtClean="0"/>
              <a:t>X</a:t>
            </a:r>
            <a:r>
              <a:rPr lang="en-US" i="1" baseline="-25000" smtClean="0"/>
              <a:t>m</a:t>
            </a:r>
            <a:r>
              <a:rPr lang="en-US" i="1" smtClean="0"/>
              <a:t> </a:t>
            </a:r>
            <a:r>
              <a:rPr lang="en-US" smtClean="0"/>
              <a:t>is equal to the midpoint of the class</a:t>
            </a:r>
            <a:endParaRPr lang="en-US" i="1" baseline="-25000" smtClean="0"/>
          </a:p>
          <a:p>
            <a:pPr>
              <a:buFont typeface="Arial" charset="0"/>
              <a:buNone/>
            </a:pPr>
            <a:endParaRPr lang="en-US" i="1" smtClean="0"/>
          </a:p>
          <a:p>
            <a:endParaRPr lang="en-US" smtClean="0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2994025" y="3276600"/>
          <a:ext cx="2355850" cy="1104900"/>
        </p:xfrm>
        <a:graphic>
          <a:graphicData uri="http://schemas.openxmlformats.org/presentationml/2006/ole">
            <p:oleObj spid="_x0000_s6146" name="Equation" r:id="rId3" imgW="838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Grouped Data Set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57200" y="1676402"/>
          <a:ext cx="8077200" cy="3810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762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Class (lbs)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f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err="1" smtClean="0"/>
                        <a:t>X</a:t>
                      </a:r>
                      <a:r>
                        <a:rPr lang="en-US" sz="2400" i="1" baseline="-25000" dirty="0" err="1" smtClean="0"/>
                        <a:t>m</a:t>
                      </a:r>
                      <a:endParaRPr lang="en-US" sz="2400" i="1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f(</a:t>
                      </a:r>
                      <a:r>
                        <a:rPr lang="en-US" sz="2400" i="1" dirty="0" err="1" smtClean="0"/>
                        <a:t>X</a:t>
                      </a:r>
                      <a:r>
                        <a:rPr lang="en-US" sz="2400" i="1" baseline="-25000" dirty="0" err="1" smtClean="0"/>
                        <a:t>m</a:t>
                      </a:r>
                      <a:r>
                        <a:rPr lang="en-US" sz="2400" i="1" baseline="0" dirty="0" smtClean="0"/>
                        <a:t>)</a:t>
                      </a:r>
                      <a:endParaRPr lang="en-US" sz="2400" i="1" baseline="0" dirty="0"/>
                    </a:p>
                  </a:txBody>
                  <a:tcPr marL="44873" marR="44873"/>
                </a:tc>
              </a:tr>
              <a:tr h="4417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– 4 </a:t>
                      </a:r>
                      <a:r>
                        <a:rPr lang="en-US" sz="2400" dirty="0" smtClean="0"/>
                        <a:t>  </a:t>
                      </a:r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4(2) = 8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417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 – 9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7(2) = 14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417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 – 14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1(12) = 12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417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 – 19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0(17)</a:t>
                      </a:r>
                      <a:r>
                        <a:rPr lang="en-US" sz="2400" baseline="0" dirty="0" smtClean="0"/>
                        <a:t> = 0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4176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 – 24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1(22) = 22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762494">
                <a:tc grid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 grid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55626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Midpoint  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m</a:t>
            </a:r>
            <a:r>
              <a:rPr lang="en-US" sz="2400" dirty="0" smtClean="0"/>
              <a:t> = (min + max)/2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Grouped Data Set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381000" y="1219200"/>
          <a:ext cx="7848600" cy="396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80917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Class (lbs)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f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err="1" smtClean="0"/>
                        <a:t>X</a:t>
                      </a:r>
                      <a:r>
                        <a:rPr lang="en-US" sz="2400" i="1" baseline="-25000" dirty="0" err="1" smtClean="0"/>
                        <a:t>m</a:t>
                      </a:r>
                      <a:endParaRPr lang="en-US" sz="2400" i="1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f(</a:t>
                      </a:r>
                      <a:r>
                        <a:rPr lang="en-US" sz="2400" i="1" dirty="0" err="1" smtClean="0"/>
                        <a:t>X</a:t>
                      </a:r>
                      <a:r>
                        <a:rPr lang="en-US" sz="2400" i="1" baseline="-25000" dirty="0" err="1" smtClean="0"/>
                        <a:t>m</a:t>
                      </a:r>
                      <a:r>
                        <a:rPr lang="en-US" sz="2400" i="1" baseline="0" dirty="0" smtClean="0"/>
                        <a:t>)</a:t>
                      </a:r>
                      <a:endParaRPr lang="en-US" sz="2400" i="1" baseline="0" dirty="0"/>
                    </a:p>
                  </a:txBody>
                  <a:tcPr marL="44873" marR="44873"/>
                </a:tc>
              </a:tr>
              <a:tr h="4688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– 4 </a:t>
                      </a:r>
                      <a:r>
                        <a:rPr lang="en-US" sz="2400" dirty="0" smtClean="0"/>
                        <a:t>  </a:t>
                      </a:r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4(2) = 8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688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 – 9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7(2) = 14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688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 – 14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1(12) = 12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688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 – 19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0(17)</a:t>
                      </a:r>
                      <a:r>
                        <a:rPr lang="en-US" sz="2400" baseline="0" dirty="0" smtClean="0"/>
                        <a:t> = 0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4688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 – 24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1(22) = 22</a:t>
                      </a:r>
                      <a:endParaRPr lang="en-US" sz="2400" dirty="0"/>
                    </a:p>
                  </a:txBody>
                  <a:tcPr marL="44873" marR="44873"/>
                </a:tc>
              </a:tr>
              <a:tr h="809178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n</a:t>
                      </a:r>
                      <a:r>
                        <a:rPr lang="en-US" sz="2400" baseline="0" dirty="0" smtClean="0"/>
                        <a:t> = 4+2+1+1 = 8</a:t>
                      </a:r>
                      <a:endParaRPr lang="en-US" sz="2400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 gridSpan="2">
                  <a:txBody>
                    <a:bodyPr/>
                    <a:lstStyle/>
                    <a:p>
                      <a:r>
                        <a:rPr lang="el-GR" sz="2400" dirty="0" smtClean="0"/>
                        <a:t>Σ</a:t>
                      </a:r>
                      <a:r>
                        <a:rPr lang="en-US" sz="2400" i="1" dirty="0" smtClean="0"/>
                        <a:t>f(</a:t>
                      </a:r>
                      <a:r>
                        <a:rPr lang="en-US" sz="2400" i="1" dirty="0" err="1" smtClean="0"/>
                        <a:t>X</a:t>
                      </a:r>
                      <a:r>
                        <a:rPr lang="en-US" sz="2400" i="1" baseline="-25000" dirty="0" err="1" smtClean="0"/>
                        <a:t>m</a:t>
                      </a:r>
                      <a:r>
                        <a:rPr lang="en-US" sz="2400" i="1" baseline="0" dirty="0" smtClean="0"/>
                        <a:t> )= 8+14+12+0+22 = 56</a:t>
                      </a:r>
                      <a:endParaRPr lang="en-US" sz="2400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</a:tr>
            </a:tbl>
          </a:graphicData>
        </a:graphic>
      </p:graphicFrame>
      <p:sp>
        <p:nvSpPr>
          <p:cNvPr id="27691" name="Text Placeholder 4"/>
          <p:cNvSpPr>
            <a:spLocks noGrp="1"/>
          </p:cNvSpPr>
          <p:nvPr>
            <p:ph sz="half" idx="2"/>
          </p:nvPr>
        </p:nvSpPr>
        <p:spPr>
          <a:xfrm>
            <a:off x="4800600" y="5334000"/>
            <a:ext cx="3962400" cy="1524000"/>
          </a:xfrm>
        </p:spPr>
        <p:txBody>
          <a:bodyPr/>
          <a:lstStyle/>
          <a:p>
            <a:r>
              <a:rPr lang="en-US" b="1" dirty="0" smtClean="0"/>
              <a:t> = </a:t>
            </a:r>
            <a:r>
              <a:rPr lang="el-GR" b="1" dirty="0" smtClean="0"/>
              <a:t>Σ</a:t>
            </a:r>
            <a:r>
              <a:rPr lang="en-US" b="1" i="1" dirty="0" smtClean="0"/>
              <a:t>f(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</a:t>
            </a:r>
            <a:r>
              <a:rPr lang="en-US" b="1" dirty="0" smtClean="0"/>
              <a:t>)/</a:t>
            </a:r>
            <a:r>
              <a:rPr lang="en-US" b="1" i="1" dirty="0" smtClean="0"/>
              <a:t>n </a:t>
            </a:r>
            <a:r>
              <a:rPr lang="en-US" b="1" dirty="0" smtClean="0"/>
              <a:t>= 56/8 = 7</a:t>
            </a:r>
          </a:p>
          <a:p>
            <a:r>
              <a:rPr lang="en-US" b="1" dirty="0" smtClean="0"/>
              <a:t>     = 7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118100" y="5905500"/>
          <a:ext cx="368300" cy="419100"/>
        </p:xfrm>
        <a:graphic>
          <a:graphicData uri="http://schemas.openxmlformats.org/presentationml/2006/ole">
            <p:oleObj spid="_x0000_s13314" name="Equation" r:id="rId4" imgW="177569" imgH="202936" progId="Equation.3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4953000" y="5334000"/>
          <a:ext cx="368300" cy="419100"/>
        </p:xfrm>
        <a:graphic>
          <a:graphicData uri="http://schemas.openxmlformats.org/presentationml/2006/ole">
            <p:oleObj spid="_x0000_s13315" name="Equation" r:id="rId5" imgW="177569" imgH="20293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Weighted Mean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the values are not represented equally then the use a weighted mean is required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 smtClean="0"/>
              <a:t>GPA</a:t>
            </a:r>
          </a:p>
          <a:p>
            <a:pPr lvl="2">
              <a:defRPr/>
            </a:pPr>
            <a:r>
              <a:rPr lang="en-US" sz="2800" dirty="0" smtClean="0"/>
              <a:t>Weighted by the credit hours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Weighted Average</a:t>
            </a:r>
          </a:p>
        </p:txBody>
      </p:sp>
      <p:sp>
        <p:nvSpPr>
          <p:cNvPr id="1331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include the weightings into our calculation of the mean</a:t>
            </a:r>
          </a:p>
          <a:p>
            <a:r>
              <a:rPr lang="en-US" i="1" dirty="0" smtClean="0"/>
              <a:t> w = weight (ex. Credit hours)</a:t>
            </a:r>
          </a:p>
          <a:p>
            <a:r>
              <a:rPr lang="en-US" i="1" dirty="0" smtClean="0"/>
              <a:t> x = grade (for each course A = 4, B = 3, etc...)</a:t>
            </a:r>
          </a:p>
          <a:p>
            <a:endParaRPr lang="en-US" i="1" dirty="0" smtClean="0"/>
          </a:p>
        </p:txBody>
      </p:sp>
      <p:graphicFrame>
        <p:nvGraphicFramePr>
          <p:cNvPr id="13314" name="Content Placeholder 3"/>
          <p:cNvGraphicFramePr>
            <a:graphicFrameLocks noChangeAspect="1"/>
          </p:cNvGraphicFramePr>
          <p:nvPr/>
        </p:nvGraphicFramePr>
        <p:xfrm>
          <a:off x="1447800" y="4419600"/>
          <a:ext cx="2143125" cy="1274763"/>
        </p:xfrm>
        <a:graphic>
          <a:graphicData uri="http://schemas.openxmlformats.org/presentationml/2006/ole">
            <p:oleObj spid="_x0000_s7170" name="Equation" r:id="rId4" imgW="6602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Mean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533400" y="1828800"/>
          <a:ext cx="80772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Course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w (Credit</a:t>
                      </a:r>
                      <a:r>
                        <a:rPr lang="en-US" sz="2400" i="1" baseline="0" dirty="0" smtClean="0"/>
                        <a:t> Hours)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baseline="0" dirty="0" smtClean="0"/>
                        <a:t>Grade (x)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w(x)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PSY 101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– 4pts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3(4)=12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BIO</a:t>
                      </a:r>
                      <a:r>
                        <a:rPr lang="en-US" sz="2400" baseline="0" dirty="0" smtClean="0"/>
                        <a:t> 104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 – 2pts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3(2) = 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BER 345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 – 3pts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4(3)= 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 240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 – 1pt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2(1) = 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6629400" y="228600"/>
          <a:ext cx="2143125" cy="1274763"/>
        </p:xfrm>
        <a:graphic>
          <a:graphicData uri="http://schemas.openxmlformats.org/presentationml/2006/ole">
            <p:oleObj spid="_x0000_s8195" name="Equation" r:id="rId3" imgW="6602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Weighted Mean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304800" y="1524000"/>
          <a:ext cx="830580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403"/>
                <a:gridCol w="2296997"/>
                <a:gridCol w="1447800"/>
                <a:gridCol w="32766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Course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w (Credit</a:t>
                      </a:r>
                      <a:r>
                        <a:rPr lang="en-US" sz="2400" i="1" baseline="0" dirty="0" smtClean="0"/>
                        <a:t> Hours)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baseline="0" dirty="0" smtClean="0"/>
                        <a:t>Grade (x)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w(x)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PSY 101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– 4pts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3(4)=12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BIO</a:t>
                      </a:r>
                      <a:r>
                        <a:rPr lang="en-US" sz="2400" baseline="0" dirty="0" smtClean="0"/>
                        <a:t> 104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 – 2pts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3(2) = 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BER 345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 – 3pts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4(3)= 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 240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 – 1pt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2(1) = 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Σw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= 3+3+4+2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Σw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=12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b="1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wX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= 12 + 6 + 12 + 2 </a:t>
                      </a:r>
                      <a:r>
                        <a:rPr lang="el-GR" sz="2400" b="1" dirty="0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wX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=32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6629400" y="228600"/>
          <a:ext cx="2143125" cy="1274763"/>
        </p:xfrm>
        <a:graphic>
          <a:graphicData uri="http://schemas.openxmlformats.org/presentationml/2006/ole">
            <p:oleObj spid="_x0000_s15362" name="Equation" r:id="rId4" imgW="660240" imgH="393480" progId="Equation.3">
              <p:embed/>
            </p:oleObj>
          </a:graphicData>
        </a:graphic>
      </p:graphicFrame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>
          <a:xfrm>
            <a:off x="4724400" y="5105400"/>
            <a:ext cx="3962400" cy="1524000"/>
          </a:xfrm>
        </p:spPr>
        <p:txBody>
          <a:bodyPr/>
          <a:lstStyle/>
          <a:p>
            <a:r>
              <a:rPr lang="en-US" b="1" dirty="0" smtClean="0"/>
              <a:t>  = </a:t>
            </a:r>
            <a:r>
              <a:rPr lang="el-GR" b="1" dirty="0" smtClean="0"/>
              <a:t>Σ</a:t>
            </a:r>
            <a:r>
              <a:rPr lang="en-US" b="1" i="1" dirty="0" err="1" smtClean="0"/>
              <a:t>wX</a:t>
            </a:r>
            <a:r>
              <a:rPr lang="en-US" b="1" dirty="0" smtClean="0"/>
              <a:t>/</a:t>
            </a:r>
            <a:r>
              <a:rPr lang="el-GR" b="1" dirty="0" smtClean="0"/>
              <a:t>Σ</a:t>
            </a:r>
            <a:r>
              <a:rPr lang="en-US" b="1" i="1" dirty="0" smtClean="0"/>
              <a:t>w </a:t>
            </a:r>
            <a:r>
              <a:rPr lang="en-US" b="1" dirty="0" smtClean="0"/>
              <a:t>= 32/12 </a:t>
            </a:r>
          </a:p>
          <a:p>
            <a:r>
              <a:rPr lang="en-US" b="1" dirty="0" smtClean="0"/>
              <a:t>     = </a:t>
            </a:r>
            <a:r>
              <a:rPr lang="en-US" b="1" dirty="0" smtClean="0"/>
              <a:t>2.67</a:t>
            </a:r>
            <a:endParaRPr lang="en-US" b="1" dirty="0" smtClean="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041900" y="5676900"/>
          <a:ext cx="368300" cy="419100"/>
        </p:xfrm>
        <a:graphic>
          <a:graphicData uri="http://schemas.openxmlformats.org/presentationml/2006/ole">
            <p:oleObj spid="_x0000_s15363" name="Equation" r:id="rId5" imgW="177569" imgH="202936" progId="Equation.3">
              <p:embed/>
            </p:oleObj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4953000" y="5105400"/>
          <a:ext cx="368300" cy="419100"/>
        </p:xfrm>
        <a:graphic>
          <a:graphicData uri="http://schemas.openxmlformats.org/presentationml/2006/ole">
            <p:oleObj spid="_x0000_s15365" name="Equation" r:id="rId6" imgW="177569" imgH="20293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</a:p>
          <a:p>
            <a:pPr lvl="1"/>
            <a:r>
              <a:rPr lang="en-US" dirty="0" smtClean="0"/>
              <a:t>Series of observations</a:t>
            </a:r>
          </a:p>
          <a:p>
            <a:pPr lvl="2"/>
            <a:r>
              <a:rPr lang="el-GR" i="1" dirty="0" smtClean="0"/>
              <a:t>Χ</a:t>
            </a:r>
            <a:r>
              <a:rPr lang="en-US" i="1" baseline="-25000" dirty="0" smtClean="0"/>
              <a:t>1 </a:t>
            </a:r>
            <a:r>
              <a:rPr lang="en-US" i="1" dirty="0" smtClean="0"/>
              <a:t>, </a:t>
            </a:r>
            <a:r>
              <a:rPr lang="el-GR" i="1" dirty="0" smtClean="0"/>
              <a:t>Χ</a:t>
            </a:r>
            <a:r>
              <a:rPr lang="en-US" i="1" baseline="-25000" dirty="0" smtClean="0"/>
              <a:t>2 </a:t>
            </a:r>
            <a:r>
              <a:rPr lang="en-US" i="1" dirty="0" smtClean="0"/>
              <a:t>, </a:t>
            </a:r>
            <a:r>
              <a:rPr lang="el-GR" i="1" dirty="0" smtClean="0"/>
              <a:t>Χ</a:t>
            </a:r>
            <a:r>
              <a:rPr lang="en-US" i="1" baseline="-25000" dirty="0" smtClean="0"/>
              <a:t>3 </a:t>
            </a:r>
            <a:r>
              <a:rPr lang="en-US" i="1" dirty="0" smtClean="0"/>
              <a:t>,</a:t>
            </a:r>
            <a:r>
              <a:rPr lang="el-GR" i="1" dirty="0" smtClean="0"/>
              <a:t> Χ</a:t>
            </a:r>
            <a:r>
              <a:rPr lang="en-US" i="1" baseline="-25000" dirty="0" smtClean="0"/>
              <a:t>4 </a:t>
            </a:r>
            <a:r>
              <a:rPr lang="en-US" i="1" dirty="0" smtClean="0"/>
              <a:t>,...</a:t>
            </a:r>
            <a:r>
              <a:rPr lang="el-GR" i="1" dirty="0" smtClean="0"/>
              <a:t> Χ</a:t>
            </a:r>
            <a:r>
              <a:rPr lang="en-US" i="1" baseline="-25000" dirty="0" smtClean="0"/>
              <a:t>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Then </a:t>
            </a:r>
            <a:r>
              <a:rPr lang="el-GR" i="1" dirty="0" smtClean="0"/>
              <a:t>Χ</a:t>
            </a:r>
            <a:r>
              <a:rPr lang="en-US" i="1" baseline="-25000" dirty="0" smtClean="0"/>
              <a:t>1 </a:t>
            </a:r>
            <a:r>
              <a:rPr lang="en-US" i="1" dirty="0" smtClean="0"/>
              <a:t>= 5,  </a:t>
            </a:r>
            <a:r>
              <a:rPr lang="el-GR" i="1" dirty="0" smtClean="0"/>
              <a:t>Χ</a:t>
            </a:r>
            <a:r>
              <a:rPr lang="en-US" i="1" baseline="-25000" dirty="0" smtClean="0"/>
              <a:t>2 </a:t>
            </a:r>
            <a:r>
              <a:rPr lang="en-US" i="1" dirty="0" smtClean="0"/>
              <a:t>= 7, </a:t>
            </a:r>
            <a:r>
              <a:rPr lang="el-GR" i="1" dirty="0" smtClean="0"/>
              <a:t>Χ</a:t>
            </a:r>
            <a:r>
              <a:rPr lang="en-US" i="1" baseline="-25000" dirty="0" smtClean="0"/>
              <a:t>3 </a:t>
            </a:r>
            <a:r>
              <a:rPr lang="en-US" i="1" dirty="0" smtClean="0"/>
              <a:t>= 3,</a:t>
            </a:r>
            <a:r>
              <a:rPr lang="el-GR" i="1" dirty="0" smtClean="0"/>
              <a:t> Χ</a:t>
            </a:r>
            <a:r>
              <a:rPr lang="en-US" i="1" baseline="-25000" dirty="0" smtClean="0"/>
              <a:t>4 </a:t>
            </a:r>
            <a:r>
              <a:rPr lang="en-US" i="1" dirty="0" smtClean="0"/>
              <a:t>= 8, </a:t>
            </a:r>
            <a:r>
              <a:rPr lang="el-GR" i="1" dirty="0" smtClean="0"/>
              <a:t>Χ</a:t>
            </a:r>
            <a:r>
              <a:rPr lang="en-US" i="1" baseline="-25000" dirty="0" smtClean="0"/>
              <a:t>5 </a:t>
            </a:r>
            <a:r>
              <a:rPr lang="en-US" i="1" dirty="0" smtClean="0"/>
              <a:t>= 7</a:t>
            </a:r>
            <a:r>
              <a:rPr lang="en-US" dirty="0" smtClean="0"/>
              <a:t>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3276600"/>
          <a:ext cx="769620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645"/>
                <a:gridCol w="1250633"/>
                <a:gridCol w="1154430"/>
                <a:gridCol w="1154430"/>
                <a:gridCol w="1154430"/>
                <a:gridCol w="12506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 Value (Hours)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Homework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eLearning </a:t>
            </a:r>
          </a:p>
          <a:p>
            <a:pPr marL="514350" indent="-514350">
              <a:buNone/>
            </a:pPr>
            <a:r>
              <a:rPr lang="en-US" dirty="0" smtClean="0"/>
              <a:t>Assessments</a:t>
            </a:r>
          </a:p>
          <a:p>
            <a:pPr marL="514350" indent="-514350">
              <a:buNone/>
            </a:pPr>
            <a:r>
              <a:rPr lang="en-US" dirty="0" smtClean="0"/>
              <a:t>Central Tendency Homework 1</a:t>
            </a:r>
          </a:p>
          <a:p>
            <a:pPr marL="514350" indent="-514350">
              <a:buNone/>
            </a:pPr>
            <a:r>
              <a:rPr lang="en-US" dirty="0" smtClean="0"/>
              <a:t>Due Next Class Meeting (accepted through eLearning until 10:00 am day of next class).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Symbols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Notation</a:t>
            </a:r>
          </a:p>
          <a:p>
            <a:pPr lvl="1"/>
            <a:r>
              <a:rPr lang="en-US" dirty="0" smtClean="0"/>
              <a:t>Sum of data values</a:t>
            </a:r>
          </a:p>
          <a:p>
            <a:pPr lvl="2"/>
            <a:r>
              <a:rPr lang="el-GR" i="1" dirty="0" smtClean="0"/>
              <a:t>Χ</a:t>
            </a:r>
            <a:r>
              <a:rPr lang="en-US" i="1" baseline="-25000" dirty="0" smtClean="0"/>
              <a:t>1 </a:t>
            </a:r>
            <a:r>
              <a:rPr lang="en-US" i="1" dirty="0" smtClean="0"/>
              <a:t>+ </a:t>
            </a:r>
            <a:r>
              <a:rPr lang="el-GR" i="1" dirty="0" smtClean="0"/>
              <a:t>Χ</a:t>
            </a:r>
            <a:r>
              <a:rPr lang="en-US" i="1" baseline="-25000" dirty="0" smtClean="0"/>
              <a:t>2 </a:t>
            </a:r>
            <a:r>
              <a:rPr lang="en-US" i="1" dirty="0" smtClean="0"/>
              <a:t>+ </a:t>
            </a:r>
            <a:r>
              <a:rPr lang="el-GR" i="1" dirty="0" smtClean="0"/>
              <a:t>Χ</a:t>
            </a:r>
            <a:r>
              <a:rPr lang="en-US" i="1" baseline="-25000" dirty="0" smtClean="0"/>
              <a:t>3 </a:t>
            </a:r>
            <a:r>
              <a:rPr lang="en-US" i="1" dirty="0" smtClean="0"/>
              <a:t>+</a:t>
            </a:r>
            <a:r>
              <a:rPr lang="el-GR" i="1" dirty="0" smtClean="0"/>
              <a:t> Χ</a:t>
            </a:r>
            <a:r>
              <a:rPr lang="en-US" i="1" baseline="-25000" dirty="0" smtClean="0"/>
              <a:t>4 </a:t>
            </a:r>
            <a:r>
              <a:rPr lang="en-US" i="1" dirty="0" smtClean="0"/>
              <a:t>...</a:t>
            </a:r>
            <a:r>
              <a:rPr lang="el-GR" i="1" dirty="0" smtClean="0"/>
              <a:t> Χ</a:t>
            </a:r>
            <a:r>
              <a:rPr lang="en-US" i="1" baseline="-25000" dirty="0" smtClean="0"/>
              <a:t>n</a:t>
            </a:r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Σ</a:t>
            </a:r>
            <a:r>
              <a:rPr lang="en-US" dirty="0" smtClean="0"/>
              <a:t> symbol</a:t>
            </a:r>
          </a:p>
          <a:p>
            <a:pPr lvl="1"/>
            <a:r>
              <a:rPr lang="en-US" dirty="0" smtClean="0"/>
              <a:t>Sum</a:t>
            </a:r>
          </a:p>
          <a:p>
            <a:pPr lvl="1"/>
            <a:r>
              <a:rPr lang="el-GR" dirty="0" smtClean="0"/>
              <a:t>Σ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l-GR" dirty="0" smtClean="0"/>
              <a:t>Σ</a:t>
            </a:r>
            <a:r>
              <a:rPr lang="en-US" i="1" dirty="0" smtClean="0"/>
              <a:t>x = 5 + 7 + 3 + 8 + 7</a:t>
            </a:r>
          </a:p>
          <a:p>
            <a:r>
              <a:rPr lang="el-GR" dirty="0" smtClean="0"/>
              <a:t>Σ</a:t>
            </a:r>
            <a:r>
              <a:rPr lang="en-US" i="1" dirty="0" smtClean="0"/>
              <a:t>x = 30</a:t>
            </a:r>
          </a:p>
          <a:p>
            <a:r>
              <a:rPr lang="en-US" dirty="0" smtClean="0"/>
              <a:t>Variations on the Sum</a:t>
            </a:r>
          </a:p>
          <a:p>
            <a:pPr lvl="1"/>
            <a:r>
              <a:rPr lang="en-US" dirty="0" smtClean="0"/>
              <a:t>ΣX  - Add all values</a:t>
            </a:r>
          </a:p>
          <a:p>
            <a:pPr lvl="1"/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– First, square all values, then sum</a:t>
            </a:r>
          </a:p>
          <a:p>
            <a:pPr lvl="1"/>
            <a:r>
              <a:rPr lang="en-US" dirty="0" smtClean="0"/>
              <a:t>(</a:t>
            </a:r>
            <a:r>
              <a:rPr lang="el-GR" dirty="0" smtClean="0"/>
              <a:t>Σ</a:t>
            </a:r>
            <a:r>
              <a:rPr lang="en-US" dirty="0" smtClean="0"/>
              <a:t>X)</a:t>
            </a:r>
            <a:r>
              <a:rPr lang="en-US" baseline="30000" dirty="0" smtClean="0"/>
              <a:t>2</a:t>
            </a:r>
            <a:r>
              <a:rPr lang="en-US" dirty="0" smtClean="0"/>
              <a:t>  - First, sum all values, then square the  sum</a:t>
            </a:r>
          </a:p>
          <a:p>
            <a:pPr lvl="1"/>
            <a:endParaRPr lang="en-US" i="1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447800"/>
          <a:ext cx="769620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645"/>
                <a:gridCol w="1250633"/>
                <a:gridCol w="1154430"/>
                <a:gridCol w="1154430"/>
                <a:gridCol w="1154430"/>
                <a:gridCol w="1250633"/>
              </a:tblGrid>
              <a:tr h="142240"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 Value (Hours)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Summation Examples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set is: </a:t>
            </a:r>
            <a:r>
              <a:rPr lang="en-US" i="1" dirty="0" smtClean="0"/>
              <a:t>5, 7, 3, 8, 7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ΣX  = </a:t>
            </a:r>
            <a:r>
              <a:rPr lang="en-US" i="1" dirty="0" smtClean="0"/>
              <a:t>5 + 7 + 3 + 8 + </a:t>
            </a:r>
            <a:r>
              <a:rPr lang="en-US" i="1" dirty="0" smtClean="0"/>
              <a:t>7 =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=</a:t>
            </a:r>
            <a:r>
              <a:rPr lang="en-US" i="1" dirty="0" smtClean="0"/>
              <a:t> 5</a:t>
            </a:r>
            <a:r>
              <a:rPr lang="en-US" i="1" baseline="30000" dirty="0" smtClean="0"/>
              <a:t>2</a:t>
            </a:r>
            <a:r>
              <a:rPr lang="en-US" i="1" dirty="0" smtClean="0"/>
              <a:t> + 7</a:t>
            </a:r>
            <a:r>
              <a:rPr lang="en-US" i="1" baseline="30000" dirty="0" smtClean="0"/>
              <a:t>2</a:t>
            </a:r>
            <a:r>
              <a:rPr lang="en-US" i="1" dirty="0" smtClean="0"/>
              <a:t> + 3</a:t>
            </a:r>
            <a:r>
              <a:rPr lang="en-US" i="1" baseline="30000" dirty="0" smtClean="0"/>
              <a:t>2</a:t>
            </a:r>
            <a:r>
              <a:rPr lang="en-US" i="1" dirty="0" smtClean="0"/>
              <a:t> + 8</a:t>
            </a:r>
            <a:r>
              <a:rPr lang="en-US" i="1" baseline="30000" dirty="0" smtClean="0"/>
              <a:t>2</a:t>
            </a:r>
            <a:r>
              <a:rPr lang="en-US" i="1" dirty="0" smtClean="0"/>
              <a:t> + </a:t>
            </a:r>
            <a:r>
              <a:rPr lang="en-US" i="1" dirty="0" smtClean="0"/>
              <a:t>7</a:t>
            </a:r>
            <a:r>
              <a:rPr lang="en-US" i="1" baseline="30000" dirty="0" smtClean="0"/>
              <a:t>2</a:t>
            </a:r>
            <a:r>
              <a:rPr lang="en-US" i="1" dirty="0" smtClean="0"/>
              <a:t>=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l-GR" dirty="0" smtClean="0"/>
              <a:t>Σ</a:t>
            </a:r>
            <a:r>
              <a:rPr lang="en-US" dirty="0" smtClean="0"/>
              <a:t>X)</a:t>
            </a:r>
            <a:r>
              <a:rPr lang="en-US" baseline="30000" dirty="0" smtClean="0"/>
              <a:t>2</a:t>
            </a:r>
            <a:r>
              <a:rPr lang="en-US" dirty="0" smtClean="0"/>
              <a:t>  = (</a:t>
            </a:r>
            <a:r>
              <a:rPr lang="en-US" i="1" dirty="0" smtClean="0"/>
              <a:t>5 + 7 + 3 + 8 + 7)</a:t>
            </a:r>
            <a:r>
              <a:rPr lang="en-US" i="1" baseline="30000" dirty="0" smtClean="0"/>
              <a:t> 2</a:t>
            </a:r>
            <a:r>
              <a:rPr lang="en-US" i="1" dirty="0" smtClean="0"/>
              <a:t> =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Summation Examples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set is: </a:t>
            </a:r>
            <a:r>
              <a:rPr lang="en-US" i="1" dirty="0" smtClean="0"/>
              <a:t>5, 7, 3, 8, 7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ΣX  = </a:t>
            </a:r>
            <a:r>
              <a:rPr lang="en-US" i="1" dirty="0" smtClean="0"/>
              <a:t>5 + 7 + 3 + 8 + 7 = 30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=</a:t>
            </a:r>
            <a:r>
              <a:rPr lang="en-US" i="1" dirty="0" smtClean="0"/>
              <a:t> 5</a:t>
            </a:r>
            <a:r>
              <a:rPr lang="en-US" i="1" baseline="30000" dirty="0" smtClean="0"/>
              <a:t>2</a:t>
            </a:r>
            <a:r>
              <a:rPr lang="en-US" i="1" dirty="0" smtClean="0"/>
              <a:t> + 7</a:t>
            </a:r>
            <a:r>
              <a:rPr lang="en-US" i="1" baseline="30000" dirty="0" smtClean="0"/>
              <a:t>2</a:t>
            </a:r>
            <a:r>
              <a:rPr lang="en-US" i="1" dirty="0" smtClean="0"/>
              <a:t> + 3</a:t>
            </a:r>
            <a:r>
              <a:rPr lang="en-US" i="1" baseline="30000" dirty="0" smtClean="0"/>
              <a:t>2</a:t>
            </a:r>
            <a:r>
              <a:rPr lang="en-US" i="1" dirty="0" smtClean="0"/>
              <a:t> + 8</a:t>
            </a:r>
            <a:r>
              <a:rPr lang="en-US" i="1" baseline="30000" dirty="0" smtClean="0"/>
              <a:t>2</a:t>
            </a:r>
            <a:r>
              <a:rPr lang="en-US" i="1" dirty="0" smtClean="0"/>
              <a:t> + 7</a:t>
            </a:r>
            <a:r>
              <a:rPr lang="en-US" i="1" baseline="30000" dirty="0" smtClean="0"/>
              <a:t>2</a:t>
            </a:r>
            <a:r>
              <a:rPr lang="en-US" i="1" dirty="0" smtClean="0"/>
              <a:t> = 196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l-GR" dirty="0" smtClean="0"/>
              <a:t>Σ</a:t>
            </a:r>
            <a:r>
              <a:rPr lang="en-US" dirty="0" smtClean="0"/>
              <a:t>X)</a:t>
            </a:r>
            <a:r>
              <a:rPr lang="en-US" baseline="30000" dirty="0" smtClean="0"/>
              <a:t>2</a:t>
            </a:r>
            <a:r>
              <a:rPr lang="en-US" dirty="0" smtClean="0"/>
              <a:t>  = (</a:t>
            </a:r>
            <a:r>
              <a:rPr lang="en-US" i="1" dirty="0" smtClean="0"/>
              <a:t>5 + 7 + 3 + 8 + 7)</a:t>
            </a:r>
            <a:r>
              <a:rPr lang="en-US" i="1" baseline="30000" dirty="0" smtClean="0"/>
              <a:t> 2</a:t>
            </a:r>
            <a:r>
              <a:rPr lang="en-US" i="1" dirty="0" smtClean="0"/>
              <a:t> = 900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Central Tendency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" y="1371600"/>
            <a:ext cx="746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Measures of central tendency are used to display the idea of centralness for a data set.</a:t>
            </a:r>
          </a:p>
          <a:p>
            <a:endParaRPr lang="en-US" sz="2800" dirty="0"/>
          </a:p>
          <a:p>
            <a:r>
              <a:rPr lang="en-US" sz="2800" dirty="0" smtClean="0"/>
              <a:t>Most common measures</a:t>
            </a:r>
            <a:br>
              <a:rPr lang="en-US" sz="2800" dirty="0" smtClean="0"/>
            </a:br>
            <a:r>
              <a:rPr lang="en-US" sz="2800" dirty="0" smtClean="0"/>
              <a:t>	Mean</a:t>
            </a:r>
          </a:p>
          <a:p>
            <a:r>
              <a:rPr lang="en-US" sz="2800" dirty="0" smtClean="0"/>
              <a:t>	Median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Mode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Midpoint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Midrange</a:t>
            </a:r>
            <a:endParaRPr lang="en-US" sz="2800" dirty="0" smtClean="0"/>
          </a:p>
          <a:p>
            <a:endParaRPr lang="en-US" sz="3600" dirty="0"/>
          </a:p>
        </p:txBody>
      </p:sp>
      <p:pic>
        <p:nvPicPr>
          <p:cNvPr id="4" name="Picture 3" descr="Central Tendency_0001.jpg"/>
          <p:cNvPicPr>
            <a:picLocks noChangeAspect="1"/>
          </p:cNvPicPr>
          <p:nvPr/>
        </p:nvPicPr>
        <p:blipFill>
          <a:blip r:embed="rId3"/>
          <a:srcRect l="41151" t="23333" r="24116" b="61111"/>
          <a:stretch>
            <a:fillRect/>
          </a:stretch>
        </p:blipFill>
        <p:spPr>
          <a:xfrm>
            <a:off x="3299209" y="3352800"/>
            <a:ext cx="4995705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Mean</a:t>
            </a:r>
            <a:endParaRPr lang="en-US" sz="3200" dirty="0" smtClean="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90600" y="1560016"/>
            <a:ext cx="7315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The </a:t>
            </a:r>
            <a:r>
              <a:rPr lang="en-US" sz="2800" b="1" dirty="0"/>
              <a:t>mean</a:t>
            </a:r>
            <a:r>
              <a:rPr lang="en-US" sz="2800" dirty="0"/>
              <a:t> is the arithmetic </a:t>
            </a:r>
            <a:r>
              <a:rPr lang="en-US" sz="2800" i="1" dirty="0"/>
              <a:t>average</a:t>
            </a:r>
            <a:r>
              <a:rPr lang="en-US" sz="2800" dirty="0"/>
              <a:t> of the values in a distribution. </a:t>
            </a:r>
            <a:endParaRPr lang="en-US" sz="2800" dirty="0" smtClean="0"/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Uses all the data values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Influenced by extreme values (high/low) called outliers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Used to calculate other statistics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/>
              <a:t> Value is unique and may not be a data value</a:t>
            </a:r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Mean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It is sometime called the arithmetic mean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This is computed by summing up all of the scores and dividing by the total number of observations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Using an equation…the mean is </a:t>
            </a:r>
            <a:r>
              <a:rPr lang="el-GR" dirty="0" smtClean="0"/>
              <a:t>Σ</a:t>
            </a:r>
            <a:r>
              <a:rPr lang="en-US" dirty="0" smtClean="0"/>
              <a:t>x/n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Where n is equal to the total number of observations in your data set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1280</Words>
  <Application>Microsoft Office PowerPoint</Application>
  <PresentationFormat>On-screen Show (4:3)</PresentationFormat>
  <Paragraphs>284</Paragraphs>
  <Slides>20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Equation</vt:lpstr>
      <vt:lpstr>Microsoft Equation 3.0</vt:lpstr>
      <vt:lpstr>Numerical Measures of Central Tendency  Mean</vt:lpstr>
      <vt:lpstr>Symbols</vt:lpstr>
      <vt:lpstr>Symbols</vt:lpstr>
      <vt:lpstr>Sum</vt:lpstr>
      <vt:lpstr>Summation Examples</vt:lpstr>
      <vt:lpstr>Summation Examples</vt:lpstr>
      <vt:lpstr>Central Tendency</vt:lpstr>
      <vt:lpstr>Mean</vt:lpstr>
      <vt:lpstr>The Mean</vt:lpstr>
      <vt:lpstr>Mean</vt:lpstr>
      <vt:lpstr>Mean Examples</vt:lpstr>
      <vt:lpstr>Mean Examples</vt:lpstr>
      <vt:lpstr>Mean for Grouped Data</vt:lpstr>
      <vt:lpstr>Grouped Data Set</vt:lpstr>
      <vt:lpstr>Grouped Data Set</vt:lpstr>
      <vt:lpstr>Weighted Mean</vt:lpstr>
      <vt:lpstr>Weighted Average</vt:lpstr>
      <vt:lpstr>Weighted Mean</vt:lpstr>
      <vt:lpstr>Weighted Mean</vt:lpstr>
      <vt:lpstr>Homework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Measures of Central Tendency</dc:title>
  <dc:creator>Surmans</dc:creator>
  <cp:lastModifiedBy>Surmans</cp:lastModifiedBy>
  <cp:revision>36</cp:revision>
  <dcterms:created xsi:type="dcterms:W3CDTF">2009-07-14T01:25:05Z</dcterms:created>
  <dcterms:modified xsi:type="dcterms:W3CDTF">2012-02-06T05:06:15Z</dcterms:modified>
</cp:coreProperties>
</file>